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1" r:id="rId6"/>
    <p:sldId id="265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5" d="100"/>
          <a:sy n="65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4427-043A-4626-B6AC-8107B73C0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50085-5D27-4D23-9474-8C81596CD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61AA-CB1D-4CF9-842C-CB6FA48B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EABD-32BE-46EA-80A7-F74E7114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7733B-BDBA-4248-B2FA-EAD17C4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7AD5-9930-49A8-B5FF-2C3744E8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98F3F-EA0E-43CB-A95D-0349B0F9E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FB84-60CE-491B-A838-010530AA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FE5BC-D921-4848-AF5B-D8F66CF9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9C780-406E-418C-AD4E-A42C0A31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0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FE2F1-E63E-4219-B636-D0FB9F250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99BB1-DDE9-4A73-8519-33965598E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B74E4-FD1F-4C1C-B25E-D54B43B3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D344-C808-4923-9EBE-8691DBE3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0F5E7-A92F-4498-B055-42567077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6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9241-A6C9-4D01-92E0-2AB898C8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2512-E549-4B42-978E-FAB16AF7A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778C4-F921-4ECF-964F-FDB8F556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C5532-D535-4BF9-A7C0-B4D9C93D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E58B-D0BE-4313-A8ED-C09CC6A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A52F-35F2-4F45-B55E-3BF1698B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7652B-B513-4896-B3B8-0EFB6DB6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E4FF-978B-4AFB-A03A-CFE14C4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6480C-6533-44ED-926C-3A593F38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5913-0E88-42BC-890E-869FB379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6C0D-51AA-430F-BF2F-EEBE900B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0CFE-13CE-4B02-AAD3-D1003D4F1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135F-AAE1-4633-B3D9-52ACABFC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F7FD6-B09B-406D-80CA-A767C8B5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D73B1-3A87-4109-BA4A-DD28FBB8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0E702-2A2A-4B31-B8DE-0BA8A916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2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E99B-B69F-47CA-A268-AE7DDE1E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3FEA5-8775-470F-94E1-FE71B0B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83FA3-4CCF-45F6-A464-E7CDC87DF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3B450-5F2F-470F-B939-ED6901C36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63A0A-3ABF-45D7-891C-BFBA2D6AF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89C1A-61A8-4A1C-B038-F1469BD2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894CD-1642-4885-8878-E0E31BE5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37D816-3209-4333-8C0E-616D18EE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11D8-419A-4B92-A653-343D8AC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00A3E-A7E2-4C03-ADB5-8B019DAF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098F-15A5-4255-B973-F614FA67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4450-35DB-4212-85E5-C28E79F0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0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9283D-BE22-49B5-AFC6-7CFF82ED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4E03B-6C61-4C85-99E2-6F9F9C0F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850F8-ECCC-426C-A35A-7AD055CC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33A8-FBBE-4D71-956C-CF29207F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7B68-73BE-43F7-9ED6-147DCA910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1C64-71F2-441F-B707-4368ACEE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693E2-176A-4474-BDD2-9FE0D370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535A8-CCC5-40CB-870B-53AEE99A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C93ED-20D7-4233-8755-E6581163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0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CAE8-DE02-43F1-B919-6F9A5712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929B2-B26D-4B1B-AF47-DCBCFF075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053D1-F1F8-4659-B009-12AA4038B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112D-5559-4F2D-9BAF-8E5F8A7C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1003-75CC-4562-BDFF-A33A33C0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3A61C-4F0B-4D3D-AC1A-68B798F5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6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D11DD-7110-4C95-9CB4-1CEF6D39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17017-8802-410A-B632-6DC07A9FD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CA9FD-699C-4233-A04B-CF55ECE07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06F1-213A-4BE6-B061-D4291ADEEBB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4D81B-72ED-480D-9B25-FC5170809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7F4F-410A-41EB-99B9-EFB734D66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2E43-7573-4E33-BAD9-9863ABF14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2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web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zestypup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s://unetbootin.github.io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DE10-E716-4C6A-BC67-5B4E170F9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7063"/>
            <a:ext cx="9144000" cy="1023137"/>
          </a:xfrm>
        </p:spPr>
        <p:txBody>
          <a:bodyPr>
            <a:normAutofit/>
          </a:bodyPr>
          <a:lstStyle/>
          <a:p>
            <a:r>
              <a:rPr lang="en-US" dirty="0"/>
              <a:t>Electronics, Linux and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FFA5D-D20F-4402-8D9F-DD08651EB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2001"/>
            <a:ext cx="9144000" cy="1655762"/>
          </a:xfrm>
        </p:spPr>
        <p:txBody>
          <a:bodyPr/>
          <a:lstStyle/>
          <a:p>
            <a:r>
              <a:rPr lang="en-US" i="1" dirty="0"/>
              <a:t>Tom Zimmerman</a:t>
            </a:r>
          </a:p>
          <a:p>
            <a:r>
              <a:rPr lang="en-US" dirty="0"/>
              <a:t>Cellular Engineering</a:t>
            </a:r>
          </a:p>
          <a:p>
            <a:r>
              <a:rPr lang="en-US" dirty="0"/>
              <a:t>IBM Research-Almaden</a:t>
            </a:r>
          </a:p>
        </p:txBody>
      </p:sp>
      <p:pic>
        <p:nvPicPr>
          <p:cNvPr id="4" name="Picture 3" descr="Image result for nsf logo">
            <a:extLst>
              <a:ext uri="{FF2B5EF4-FFF2-40B4-BE49-F238E27FC236}">
                <a16:creationId xmlns:a16="http://schemas.microsoft.com/office/drawing/2014/main" id="{57974F0C-B35E-48DB-A462-105116C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7E1CB7-9B74-4CBC-AC25-685E8F7261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673546"/>
            <a:ext cx="3246783" cy="1154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FDFB3D-7F65-412A-9EAB-0C685617F2EE}"/>
              </a:ext>
            </a:extLst>
          </p:cNvPr>
          <p:cNvSpPr/>
          <p:nvPr/>
        </p:nvSpPr>
        <p:spPr>
          <a:xfrm>
            <a:off x="1524000" y="5673546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259960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28A2-94D5-4D53-8DAF-E6859ABF3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4357" r="52843" b="8805"/>
          <a:stretch/>
        </p:blipFill>
        <p:spPr>
          <a:xfrm>
            <a:off x="4779947" y="3333777"/>
            <a:ext cx="2632105" cy="23842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219A4-513D-44B0-8C76-7CB42346372A}"/>
              </a:ext>
            </a:extLst>
          </p:cNvPr>
          <p:cNvSpPr/>
          <p:nvPr/>
        </p:nvSpPr>
        <p:spPr>
          <a:xfrm>
            <a:off x="6161744" y="665223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50" dirty="0"/>
              <a:t>https://dmohankumar.wordpress.com/2015/09/10/ohms-law-and-led-resistor-simple-design-1/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72F9-D1E6-411C-A770-CB6C673C1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87" y="659756"/>
            <a:ext cx="3052988" cy="2023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71815A-0473-4B1F-8082-811EF742029E}"/>
              </a:ext>
            </a:extLst>
          </p:cNvPr>
          <p:cNvSpPr/>
          <p:nvPr/>
        </p:nvSpPr>
        <p:spPr>
          <a:xfrm>
            <a:off x="9502632" y="5616329"/>
            <a:ext cx="2636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https://learn.adafruit.com/assets/3904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E166F1-9CC0-40BD-8CD8-B1CA779844D2}"/>
              </a:ext>
            </a:extLst>
          </p:cNvPr>
          <p:cNvSpPr/>
          <p:nvPr/>
        </p:nvSpPr>
        <p:spPr>
          <a:xfrm>
            <a:off x="8902329" y="6147623"/>
            <a:ext cx="3331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https://maker.pro/custom/tutorial/basics-of-ohms-law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1DB209-9E72-4EE3-8D1A-4621FCCF9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6" y="102445"/>
            <a:ext cx="3362794" cy="2657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013A7D-851E-4C6E-A241-8FFAFCF2C687}"/>
              </a:ext>
            </a:extLst>
          </p:cNvPr>
          <p:cNvSpPr/>
          <p:nvPr/>
        </p:nvSpPr>
        <p:spPr>
          <a:xfrm>
            <a:off x="6143527" y="64792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https://stemstarsfall17.wordpress.com/2018/03/21/ohms-law-resistors-and-leds/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587393-D83A-4472-8555-0C93440A5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6" y="3167620"/>
            <a:ext cx="4375000" cy="14268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F364DB-62D3-49A8-AC31-D67F09BE7507}"/>
              </a:ext>
            </a:extLst>
          </p:cNvPr>
          <p:cNvSpPr/>
          <p:nvPr/>
        </p:nvSpPr>
        <p:spPr>
          <a:xfrm>
            <a:off x="9371899" y="5802961"/>
            <a:ext cx="28248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http://www.harrypigot.com/nepal/activity11/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46611A-DC00-492C-BBE3-2E00936D8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2" y="5001778"/>
            <a:ext cx="2740277" cy="17537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976E5ED-D36C-46F8-BA85-F338AA2D2EC2}"/>
              </a:ext>
            </a:extLst>
          </p:cNvPr>
          <p:cNvSpPr/>
          <p:nvPr/>
        </p:nvSpPr>
        <p:spPr>
          <a:xfrm>
            <a:off x="8785699" y="5977553"/>
            <a:ext cx="34964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https://www.instructables.com/id/Ohms-Law-for-Dummies/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CA8ED6-E381-432D-A48E-C28611FD1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24" y="2318693"/>
            <a:ext cx="3947796" cy="24739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AF2B59-4548-4B58-943C-0E3385380EB3}"/>
              </a:ext>
            </a:extLst>
          </p:cNvPr>
          <p:cNvSpPr/>
          <p:nvPr/>
        </p:nvSpPr>
        <p:spPr>
          <a:xfrm>
            <a:off x="6161744" y="630631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50" dirty="0"/>
              <a:t>http://hyperphysics.phy-astr.gsu.edu/hbase/electric/dcex3.html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9819E-B981-470A-A923-730ED995B3E6}"/>
              </a:ext>
            </a:extLst>
          </p:cNvPr>
          <p:cNvSpPr txBox="1"/>
          <p:nvPr/>
        </p:nvSpPr>
        <p:spPr>
          <a:xfrm>
            <a:off x="5575587" y="432590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26ECCD-BCD5-40D2-8E9F-3E7A26804878}"/>
              </a:ext>
            </a:extLst>
          </p:cNvPr>
          <p:cNvSpPr txBox="1"/>
          <p:nvPr/>
        </p:nvSpPr>
        <p:spPr>
          <a:xfrm>
            <a:off x="5908720" y="378833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ohm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BAF1E4-AA3E-4A32-96CE-E2E49207C6F8}"/>
              </a:ext>
            </a:extLst>
          </p:cNvPr>
          <p:cNvSpPr txBox="1"/>
          <p:nvPr/>
        </p:nvSpPr>
        <p:spPr>
          <a:xfrm>
            <a:off x="7406633" y="469524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V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D0DE2C-30EA-4356-80B4-B3D474239F70}"/>
              </a:ext>
            </a:extLst>
          </p:cNvPr>
          <p:cNvGrpSpPr/>
          <p:nvPr/>
        </p:nvGrpSpPr>
        <p:grpSpPr>
          <a:xfrm>
            <a:off x="8869323" y="1137238"/>
            <a:ext cx="2469734" cy="1154443"/>
            <a:chOff x="5580404" y="5042446"/>
            <a:chExt cx="2469734" cy="1154443"/>
          </a:xfrm>
          <a:solidFill>
            <a:srgbClr val="FFFF00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AF98E5-AACE-4474-963C-755FB321EE10}"/>
                </a:ext>
              </a:extLst>
            </p:cNvPr>
            <p:cNvSpPr/>
            <p:nvPr/>
          </p:nvSpPr>
          <p:spPr>
            <a:xfrm>
              <a:off x="5580404" y="5042446"/>
              <a:ext cx="2469734" cy="11544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53F523-06B3-40C7-A994-BE8B9267C01E}"/>
                </a:ext>
              </a:extLst>
            </p:cNvPr>
            <p:cNvSpPr txBox="1"/>
            <p:nvPr/>
          </p:nvSpPr>
          <p:spPr>
            <a:xfrm>
              <a:off x="5662263" y="5399908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 =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3257DB-5783-48F8-8788-809A8DD4A467}"/>
                </a:ext>
              </a:extLst>
            </p:cNvPr>
            <p:cNvSpPr txBox="1"/>
            <p:nvPr/>
          </p:nvSpPr>
          <p:spPr>
            <a:xfrm>
              <a:off x="6680276" y="5114868"/>
              <a:ext cx="1170705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Voltage</a:t>
              </a:r>
            </a:p>
            <a:p>
              <a:r>
                <a:rPr lang="en-US" dirty="0"/>
                <a:t>--------------</a:t>
              </a:r>
            </a:p>
            <a:p>
              <a:r>
                <a:rPr lang="en-US" dirty="0"/>
                <a:t>Resistance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CE840A-7180-4942-B990-32CAD5BECD11}"/>
              </a:ext>
            </a:extLst>
          </p:cNvPr>
          <p:cNvSpPr txBox="1"/>
          <p:nvPr/>
        </p:nvSpPr>
        <p:spPr>
          <a:xfrm>
            <a:off x="9440899" y="692016"/>
            <a:ext cx="12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Ohm’s Law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B61E7B-F110-4C77-AB9F-7B6767B21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76" y="-5465"/>
            <a:ext cx="814585" cy="10909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D56D894-F27B-4394-96A4-CCF2FA781275}"/>
              </a:ext>
            </a:extLst>
          </p:cNvPr>
          <p:cNvSpPr txBox="1"/>
          <p:nvPr/>
        </p:nvSpPr>
        <p:spPr>
          <a:xfrm>
            <a:off x="7354002" y="370066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0BE445-C0DD-4C3C-887E-8E86657C00F3}"/>
              </a:ext>
            </a:extLst>
          </p:cNvPr>
          <p:cNvSpPr txBox="1"/>
          <p:nvPr/>
        </p:nvSpPr>
        <p:spPr>
          <a:xfrm>
            <a:off x="3829848" y="86678"/>
            <a:ext cx="4627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Basic Electric Circuits</a:t>
            </a:r>
          </a:p>
        </p:txBody>
      </p:sp>
    </p:spTree>
    <p:extLst>
      <p:ext uri="{BB962C8B-B14F-4D97-AF65-F5344CB8AC3E}">
        <p14:creationId xmlns:p14="http://schemas.microsoft.com/office/powerpoint/2010/main" val="1875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023203-0196-4874-9CF0-04A734E3437D}"/>
              </a:ext>
            </a:extLst>
          </p:cNvPr>
          <p:cNvSpPr/>
          <p:nvPr/>
        </p:nvSpPr>
        <p:spPr>
          <a:xfrm>
            <a:off x="4258654" y="6633070"/>
            <a:ext cx="79333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https://www.101computing.net/from-transistors-to-micro-processors/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9B4C73-E107-4A53-9E02-DCB9CB0AD465}"/>
              </a:ext>
            </a:extLst>
          </p:cNvPr>
          <p:cNvGrpSpPr/>
          <p:nvPr/>
        </p:nvGrpSpPr>
        <p:grpSpPr>
          <a:xfrm>
            <a:off x="372278" y="666838"/>
            <a:ext cx="4223168" cy="5454363"/>
            <a:chOff x="6823811" y="94003"/>
            <a:chExt cx="5239481" cy="66699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986A66-28AB-4C1B-B5C6-E49CAF37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206" y="94003"/>
              <a:ext cx="5026692" cy="29910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7DCEE-69E2-43D5-BF3D-DFA01AD7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811" y="3085032"/>
              <a:ext cx="5239481" cy="18671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71C8D6-05AD-489E-AB97-A296B99F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01" y="5003531"/>
              <a:ext cx="2939753" cy="176046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091DB-2B16-4F23-946A-A13E23FA8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6" y="665072"/>
            <a:ext cx="2966247" cy="2778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878DF6-2CA5-42AB-A07F-267CFC736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01" y="3881001"/>
            <a:ext cx="3282231" cy="933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8AA7E9-FD87-425B-9E76-33E240A2565C}"/>
              </a:ext>
            </a:extLst>
          </p:cNvPr>
          <p:cNvSpPr txBox="1"/>
          <p:nvPr/>
        </p:nvSpPr>
        <p:spPr>
          <a:xfrm>
            <a:off x="4653342" y="3490040"/>
            <a:ext cx="3364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7408 Quad AND Gate (~40 transistors)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5E86F3-B054-4314-B921-F14920D39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10" y="5389408"/>
            <a:ext cx="1890237" cy="1331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65D6A3-42B2-468D-8F6F-0D9D067F0E4A}"/>
              </a:ext>
            </a:extLst>
          </p:cNvPr>
          <p:cNvSpPr txBox="1"/>
          <p:nvPr/>
        </p:nvSpPr>
        <p:spPr>
          <a:xfrm>
            <a:off x="4956951" y="4956077"/>
            <a:ext cx="306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7483 4-bit Full Adder (~400 tr.)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BCE8EA-FEC3-46B0-AC0F-8CDB511C1A24}"/>
              </a:ext>
            </a:extLst>
          </p:cNvPr>
          <p:cNvSpPr txBox="1"/>
          <p:nvPr/>
        </p:nvSpPr>
        <p:spPr>
          <a:xfrm>
            <a:off x="20156" y="5980887"/>
            <a:ext cx="5224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 billion Nvidia GV100 Volta (12 nm)</a:t>
            </a:r>
          </a:p>
          <a:p>
            <a:r>
              <a:rPr lang="en-US" dirty="0"/>
              <a:t>40 billion in AMD Zen2 (8 dies in single package 7 nm)</a:t>
            </a:r>
          </a:p>
          <a:p>
            <a:r>
              <a:rPr lang="en-US" dirty="0"/>
              <a:t>2 trillion Samsung 1 Tb NAND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3FC0E-926B-4C53-BD61-8FF0E4C82508}"/>
              </a:ext>
            </a:extLst>
          </p:cNvPr>
          <p:cNvSpPr txBox="1"/>
          <p:nvPr/>
        </p:nvSpPr>
        <p:spPr>
          <a:xfrm>
            <a:off x="3358497" y="7230"/>
            <a:ext cx="575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Transistors, Logic and Microcomputer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5CBA3E-D14B-47E6-A4BE-A2B386B3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588" y="665072"/>
            <a:ext cx="3670093" cy="18411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B2CD48-2BD4-4EFC-BB09-0F0EA872A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84" y="2728679"/>
            <a:ext cx="3700290" cy="357424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BB457AC-9854-4C3F-A40B-4975EEEAB7EF}"/>
              </a:ext>
            </a:extLst>
          </p:cNvPr>
          <p:cNvSpPr/>
          <p:nvPr/>
        </p:nvSpPr>
        <p:spPr>
          <a:xfrm>
            <a:off x="3725021" y="6161917"/>
            <a:ext cx="82894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https://www.quora.com/What-are-the-basic-components-of-a-microprocessor</a:t>
            </a:r>
          </a:p>
        </p:txBody>
      </p:sp>
    </p:spTree>
    <p:extLst>
      <p:ext uri="{BB962C8B-B14F-4D97-AF65-F5344CB8AC3E}">
        <p14:creationId xmlns:p14="http://schemas.microsoft.com/office/powerpoint/2010/main" val="8321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8E723E-0D27-422A-B0E1-0A513DB8FF5D}"/>
              </a:ext>
            </a:extLst>
          </p:cNvPr>
          <p:cNvSpPr txBox="1"/>
          <p:nvPr/>
        </p:nvSpPr>
        <p:spPr>
          <a:xfrm>
            <a:off x="4615056" y="-74399"/>
            <a:ext cx="3761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Microprocessor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966823-7D6B-46A5-82E2-FEA31492E5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494" y="2539496"/>
            <a:ext cx="2902781" cy="2833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A55D59-D982-42E8-9A36-DB40B3F8B4DC}"/>
              </a:ext>
            </a:extLst>
          </p:cNvPr>
          <p:cNvSpPr txBox="1"/>
          <p:nvPr/>
        </p:nvSpPr>
        <p:spPr>
          <a:xfrm>
            <a:off x="5415195" y="5471862"/>
            <a:ext cx="26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Marcian</a:t>
            </a:r>
            <a:r>
              <a:rPr lang="en-US" sz="1400" dirty="0"/>
              <a:t> (Ted) Hoff </a:t>
            </a:r>
          </a:p>
          <a:p>
            <a:pPr algn="ctr"/>
            <a:r>
              <a:rPr lang="en-US" sz="1400" dirty="0"/>
              <a:t>Intel 4004 (1971, 2250 transistors)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2993B2-C893-4AB5-A03C-569A7BB7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0" y="1290928"/>
            <a:ext cx="4197519" cy="31481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393798-461B-4030-A0B5-368C4AA27D86}"/>
              </a:ext>
            </a:extLst>
          </p:cNvPr>
          <p:cNvSpPr/>
          <p:nvPr/>
        </p:nvSpPr>
        <p:spPr>
          <a:xfrm>
            <a:off x="772193" y="358093"/>
            <a:ext cx="3805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36  TTL chips for CPU, output and clock. A static RAM, an EPROM and a hand full of passives to make the system complete.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9115B-D4F8-4331-9920-027B18069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8" t="60475" r="26776" b="15690"/>
          <a:stretch/>
        </p:blipFill>
        <p:spPr>
          <a:xfrm>
            <a:off x="492753" y="4264799"/>
            <a:ext cx="4242219" cy="2305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81E44-2DF0-4449-851D-8BAD7D7FC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46" y="2393323"/>
            <a:ext cx="2578613" cy="1871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A97351-6DA5-4029-A281-5EE3D78FB9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43" t="57072" r="33785" b="13770"/>
          <a:stretch/>
        </p:blipFill>
        <p:spPr>
          <a:xfrm>
            <a:off x="8784360" y="4406938"/>
            <a:ext cx="2137984" cy="1999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1B4C1B-F8FC-41A2-8451-FE08D071F04D}"/>
              </a:ext>
            </a:extLst>
          </p:cNvPr>
          <p:cNvSpPr/>
          <p:nvPr/>
        </p:nvSpPr>
        <p:spPr>
          <a:xfrm>
            <a:off x="8651727" y="6335823"/>
            <a:ext cx="2717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Busicom</a:t>
            </a:r>
            <a:r>
              <a:rPr lang="en-US" dirty="0"/>
              <a:t> 141-PF $695 1971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06A934-0633-47D0-86C6-91D538410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33126" r="57698" b="18119"/>
          <a:stretch/>
        </p:blipFill>
        <p:spPr>
          <a:xfrm>
            <a:off x="8246275" y="941301"/>
            <a:ext cx="3004948" cy="13241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1EECF1-E92C-47D5-AE15-928071DEC8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5" t="16536" r="4709" b="31371"/>
          <a:stretch/>
        </p:blipFill>
        <p:spPr>
          <a:xfrm>
            <a:off x="5346791" y="941301"/>
            <a:ext cx="2825750" cy="13241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B8E4358-4C5D-4876-BD8F-3B7CBC84E0A9}"/>
              </a:ext>
            </a:extLst>
          </p:cNvPr>
          <p:cNvSpPr/>
          <p:nvPr/>
        </p:nvSpPr>
        <p:spPr>
          <a:xfrm>
            <a:off x="400052" y="664189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https://hackaday.io/project/20781-gigatron-ttl-microcomputer/log/68877-anatomy-of-an-8-bits-ttl-microcomputer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1142B8-31DB-484E-92B3-C398311984BA}"/>
              </a:ext>
            </a:extLst>
          </p:cNvPr>
          <p:cNvSpPr/>
          <p:nvPr/>
        </p:nvSpPr>
        <p:spPr>
          <a:xfrm>
            <a:off x="10292121" y="6642556"/>
            <a:ext cx="18998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https://en.wikipedia.org/wiki/Intel_4004</a:t>
            </a:r>
          </a:p>
        </p:txBody>
      </p:sp>
    </p:spTree>
    <p:extLst>
      <p:ext uri="{BB962C8B-B14F-4D97-AF65-F5344CB8AC3E}">
        <p14:creationId xmlns:p14="http://schemas.microsoft.com/office/powerpoint/2010/main" val="410404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CF127-EE27-4885-9263-60B0E5CCB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1" y="1008221"/>
            <a:ext cx="7010400" cy="533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452639-64FC-485B-9CC9-7A79A190EE2D}"/>
              </a:ext>
            </a:extLst>
          </p:cNvPr>
          <p:cNvSpPr/>
          <p:nvPr/>
        </p:nvSpPr>
        <p:spPr>
          <a:xfrm>
            <a:off x="6999006" y="6614445"/>
            <a:ext cx="51929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https://electronicsforu.com/resources/difference-between-microprocessor-and-microcontroller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9F59D-B2BF-4BA2-829A-0F793F759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22473" r="17402" b="22064"/>
          <a:stretch/>
        </p:blipFill>
        <p:spPr>
          <a:xfrm>
            <a:off x="8857532" y="884352"/>
            <a:ext cx="3085032" cy="1743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B2C60-8DA0-42C2-A4F3-0D6313D94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46" y="2951972"/>
            <a:ext cx="3644854" cy="3390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5B6D32-904D-4B7F-812D-94CBA6DD03D2}"/>
              </a:ext>
            </a:extLst>
          </p:cNvPr>
          <p:cNvSpPr/>
          <p:nvPr/>
        </p:nvSpPr>
        <p:spPr>
          <a:xfrm>
            <a:off x="8721736" y="6475945"/>
            <a:ext cx="34419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http://exploreembedded.com/wiki/1._AVR_Architecture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8E79-27BF-4AF5-BAA4-EE18C46F6848}"/>
              </a:ext>
            </a:extLst>
          </p:cNvPr>
          <p:cNvSpPr txBox="1"/>
          <p:nvPr/>
        </p:nvSpPr>
        <p:spPr>
          <a:xfrm>
            <a:off x="3024454" y="28111"/>
            <a:ext cx="6143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Microcontroller:</a:t>
            </a:r>
          </a:p>
          <a:p>
            <a:pPr algn="ctr"/>
            <a:r>
              <a:rPr lang="en-US" sz="2800" b="1" dirty="0"/>
              <a:t>Microprocessor + Memory + Peripherals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C7FEC-1645-4DF6-9645-382A67ABC01C}"/>
              </a:ext>
            </a:extLst>
          </p:cNvPr>
          <p:cNvSpPr txBox="1"/>
          <p:nvPr/>
        </p:nvSpPr>
        <p:spPr>
          <a:xfrm>
            <a:off x="8636392" y="2590251"/>
            <a:ext cx="352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with Atmel Microcontroller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89D129-CDD5-42DE-97A2-B800925C0ABF}"/>
              </a:ext>
            </a:extLst>
          </p:cNvPr>
          <p:cNvSpPr/>
          <p:nvPr/>
        </p:nvSpPr>
        <p:spPr>
          <a:xfrm>
            <a:off x="8821032" y="6342221"/>
            <a:ext cx="32544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https://learn.sparkfun.com/tutorials/integrated-circuits/all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C535DE-9A26-4D77-A4A2-89C1548C618B}"/>
              </a:ext>
            </a:extLst>
          </p:cNvPr>
          <p:cNvSpPr/>
          <p:nvPr/>
        </p:nvSpPr>
        <p:spPr>
          <a:xfrm>
            <a:off x="5033472" y="5177101"/>
            <a:ext cx="2358640" cy="85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CBEAA5-5A30-4E81-AA77-70EE06D3DF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5161837" y="4213076"/>
            <a:ext cx="3080509" cy="22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05DE7-3C0D-4F9B-8090-C633FDE1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7" y="962374"/>
            <a:ext cx="6860093" cy="5085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5DC64-61C1-45B3-AE0D-FD2C9CF729E1}"/>
              </a:ext>
            </a:extLst>
          </p:cNvPr>
          <p:cNvSpPr/>
          <p:nvPr/>
        </p:nvSpPr>
        <p:spPr>
          <a:xfrm>
            <a:off x="0" y="6442447"/>
            <a:ext cx="19078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https://i.stack.imgur.com/AvG0R.jpg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160AF-9ADB-4293-A5AA-C423A2759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" t="56822" r="69533" b="23240"/>
          <a:stretch/>
        </p:blipFill>
        <p:spPr>
          <a:xfrm>
            <a:off x="7169922" y="1108008"/>
            <a:ext cx="4552986" cy="3452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2054B-7C77-44B3-9D17-6B3DD036E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8" y="4934031"/>
            <a:ext cx="1027433" cy="1429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6A19-B8F9-452D-96A2-0620AF30A06C}"/>
              </a:ext>
            </a:extLst>
          </p:cNvPr>
          <p:cNvSpPr txBox="1"/>
          <p:nvPr/>
        </p:nvSpPr>
        <p:spPr>
          <a:xfrm>
            <a:off x="9804858" y="6322463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Linus Torvalds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987D4-451B-4B02-A0F3-DFCBDA917C58}"/>
              </a:ext>
            </a:extLst>
          </p:cNvPr>
          <p:cNvSpPr txBox="1"/>
          <p:nvPr/>
        </p:nvSpPr>
        <p:spPr>
          <a:xfrm>
            <a:off x="7169922" y="6363097"/>
            <a:ext cx="24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GNU Project =&gt; Linux 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0396B1-5D8C-4043-812B-9A92B7D82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98" y="4786899"/>
            <a:ext cx="1336705" cy="15761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3C7454-7B2A-4355-AED5-3C33816C4630}"/>
              </a:ext>
            </a:extLst>
          </p:cNvPr>
          <p:cNvSpPr/>
          <p:nvPr/>
        </p:nvSpPr>
        <p:spPr>
          <a:xfrm>
            <a:off x="0" y="6609318"/>
            <a:ext cx="24240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https://en.wikipedia.org/wiki/Linux_kernel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ED14-7BBA-48FB-B15D-CD93A1475335}"/>
              </a:ext>
            </a:extLst>
          </p:cNvPr>
          <p:cNvSpPr txBox="1"/>
          <p:nvPr/>
        </p:nvSpPr>
        <p:spPr>
          <a:xfrm>
            <a:off x="1740841" y="18182"/>
            <a:ext cx="9384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Programming and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57880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1C13C6-4BE4-4C76-87E7-16B6B26AFE35}"/>
              </a:ext>
            </a:extLst>
          </p:cNvPr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Installing and Running Puppy Linux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ACD5F-F3BB-482A-AC7E-DC73F8434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17" y="2286514"/>
            <a:ext cx="6095315" cy="4571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D1BBCB-F144-4068-8E65-AEF7E1CE804D}"/>
              </a:ext>
            </a:extLst>
          </p:cNvPr>
          <p:cNvSpPr/>
          <p:nvPr/>
        </p:nvSpPr>
        <p:spPr>
          <a:xfrm>
            <a:off x="81217" y="601939"/>
            <a:ext cx="5380625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https://www.how2shout.com/how-to/how-to-install-puppy-linux-to-usb-using-windows-os.html</a:t>
            </a:r>
          </a:p>
          <a:p>
            <a:endParaRPr lang="en-US" sz="1400" dirty="0"/>
          </a:p>
          <a:p>
            <a:r>
              <a:rPr lang="en-US" sz="1400" dirty="0"/>
              <a:t>1 </a:t>
            </a:r>
            <a:r>
              <a:rPr lang="en-US" sz="1400" b="1" dirty="0"/>
              <a:t>Download Puppy Linux </a:t>
            </a:r>
          </a:p>
          <a:p>
            <a:r>
              <a:rPr lang="en-US" sz="1400" dirty="0"/>
              <a:t>For Windows: </a:t>
            </a:r>
            <a:r>
              <a:rPr lang="en-US" sz="1400" dirty="0" err="1"/>
              <a:t>UPupBB</a:t>
            </a:r>
            <a:endParaRPr lang="en-US" sz="1400" dirty="0"/>
          </a:p>
          <a:p>
            <a:r>
              <a:rPr lang="en-US" sz="1400" dirty="0"/>
              <a:t>Puppy Linux version based on Ubuntu 18.04 components. A Woof-CE 32-bit </a:t>
            </a:r>
            <a:r>
              <a:rPr lang="en-US" sz="1400" dirty="0" err="1"/>
              <a:t>pae</a:t>
            </a:r>
            <a:r>
              <a:rPr lang="en-US" sz="1400" dirty="0"/>
              <a:t> build of Puppy Linux using Ubuntu Bionic Beaver components. </a:t>
            </a:r>
            <a:r>
              <a:rPr lang="en-US" sz="1400" dirty="0">
                <a:hlinkClick r:id="rId3"/>
              </a:rPr>
              <a:t>https://sourceforge.net/projects/zestypup/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For Mac: </a:t>
            </a:r>
            <a:r>
              <a:rPr lang="en-US" sz="1400" dirty="0" err="1"/>
              <a:t>Macpup</a:t>
            </a:r>
            <a:r>
              <a:rPr lang="en-US" sz="1400" dirty="0"/>
              <a:t> 550 is the latest based on Precise Puppy 5.5.0. It's an official woof build of puppy </a:t>
            </a:r>
            <a:r>
              <a:rPr lang="en-US" sz="1400" dirty="0" err="1"/>
              <a:t>linux</a:t>
            </a:r>
            <a:r>
              <a:rPr lang="en-US" sz="1400" dirty="0"/>
              <a:t> that is binary-compatible with Ubuntu Precise packages. http://macpup.org/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dirty="0"/>
              <a:t>Download USB Programmer</a:t>
            </a:r>
            <a:r>
              <a:rPr lang="en-US" sz="1400" dirty="0"/>
              <a:t> This app that lets you take the Puppy Linux you downloaded and load it into a USB drive. For Windows, Linux and MacOS; </a:t>
            </a:r>
            <a:r>
              <a:rPr lang="en-US" sz="1400" dirty="0">
                <a:hlinkClick r:id="rId4"/>
              </a:rPr>
              <a:t>https://unetbootin.github.io/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3.</a:t>
            </a:r>
            <a:r>
              <a:rPr lang="en-US" sz="1400" b="1" dirty="0"/>
              <a:t> Running PC/Mac with Puppy Linux</a:t>
            </a:r>
          </a:p>
          <a:p>
            <a:r>
              <a:rPr lang="en-US" sz="1400" dirty="0"/>
              <a:t>Put the USB drive in your machine, configure it to boot off the USB. </a:t>
            </a:r>
          </a:p>
          <a:p>
            <a:endParaRPr lang="en-US" sz="1400" dirty="0"/>
          </a:p>
          <a:p>
            <a:r>
              <a:rPr lang="en-US" sz="1400" dirty="0"/>
              <a:t>For Windows machine: Press the Power button for your </a:t>
            </a:r>
            <a:r>
              <a:rPr lang="en-US" sz="1400" b="1" dirty="0"/>
              <a:t>computer</a:t>
            </a:r>
            <a:r>
              <a:rPr lang="en-US" sz="1400" dirty="0"/>
              <a:t>.</a:t>
            </a:r>
          </a:p>
          <a:p>
            <a:r>
              <a:rPr lang="en-US" sz="1400" dirty="0"/>
              <a:t>During the initial startup screen, press ESC, F1, F2, F8 or F10. ... </a:t>
            </a:r>
          </a:p>
          <a:p>
            <a:r>
              <a:rPr lang="en-US" sz="1400" dirty="0"/>
              <a:t>When you choose to enter BIOS Setup, the setup utility page will appear. Using the arrow keys on your keyboard, select the </a:t>
            </a:r>
            <a:r>
              <a:rPr lang="en-US" sz="1400" b="1" dirty="0"/>
              <a:t>BOOT</a:t>
            </a:r>
            <a:r>
              <a:rPr lang="en-US" sz="1400" dirty="0"/>
              <a:t> tab. ... </a:t>
            </a:r>
          </a:p>
          <a:p>
            <a:r>
              <a:rPr lang="en-US" sz="1400" b="1" dirty="0"/>
              <a:t>Move USB</a:t>
            </a:r>
            <a:r>
              <a:rPr lang="en-US" sz="1400" dirty="0"/>
              <a:t> to be first in the </a:t>
            </a:r>
            <a:r>
              <a:rPr lang="en-US" sz="1400" b="1" dirty="0"/>
              <a:t>boot</a:t>
            </a:r>
            <a:r>
              <a:rPr lang="en-US" sz="1400" dirty="0"/>
              <a:t> sequence.</a:t>
            </a:r>
          </a:p>
          <a:p>
            <a:endParaRPr lang="en-US" sz="1400" dirty="0"/>
          </a:p>
          <a:p>
            <a:r>
              <a:rPr lang="en-US" sz="1400" dirty="0"/>
              <a:t>For Mac: Go to System Preferences &gt; </a:t>
            </a:r>
            <a:r>
              <a:rPr lang="en-US" sz="1400" b="1" dirty="0"/>
              <a:t>Startup</a:t>
            </a:r>
            <a:r>
              <a:rPr lang="en-US" sz="1400" dirty="0"/>
              <a:t> Disk. Click the lock and enter your password to change the settings. Select your </a:t>
            </a:r>
            <a:r>
              <a:rPr lang="en-US" sz="1400" b="1" dirty="0"/>
              <a:t>USB</a:t>
            </a:r>
            <a:r>
              <a:rPr lang="en-US" sz="1400" dirty="0"/>
              <a:t> drive </a:t>
            </a:r>
            <a:r>
              <a:rPr lang="en-US" sz="1400" b="1" dirty="0"/>
              <a:t>from</a:t>
            </a:r>
            <a:r>
              <a:rPr lang="en-US" sz="1400" dirty="0"/>
              <a:t> the list and click </a:t>
            </a:r>
            <a:r>
              <a:rPr lang="en-US" sz="1400" b="1" dirty="0"/>
              <a:t>Restart</a:t>
            </a:r>
            <a:r>
              <a:rPr lang="en-US" sz="1400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606E3-880F-4992-ADE8-4096F2849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2" y="127784"/>
            <a:ext cx="6730158" cy="21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90B5C6-D941-4B09-8FED-A1BD21E8C59E}"/>
              </a:ext>
            </a:extLst>
          </p:cNvPr>
          <p:cNvSpPr/>
          <p:nvPr/>
        </p:nvSpPr>
        <p:spPr>
          <a:xfrm>
            <a:off x="167055" y="1169451"/>
            <a:ext cx="5635869" cy="550920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https://github.com/billz/raspap-webgui</a:t>
            </a:r>
          </a:p>
          <a:p>
            <a:r>
              <a:rPr lang="en-US" sz="1600" dirty="0"/>
              <a:t>https://youtu.be/TNPlqV418T8</a:t>
            </a:r>
          </a:p>
          <a:p>
            <a:r>
              <a:rPr lang="en-US" sz="1600" dirty="0"/>
              <a:t>After the reboot at the end of the installation the </a:t>
            </a:r>
          </a:p>
          <a:p>
            <a:r>
              <a:rPr lang="en-US" sz="1600" dirty="0"/>
              <a:t>wireless network will be configured as an access point as follows:</a:t>
            </a:r>
          </a:p>
          <a:p>
            <a:r>
              <a:rPr lang="en-US" sz="1600" dirty="0"/>
              <a:t>    IP address: 10.3.141.1</a:t>
            </a:r>
          </a:p>
          <a:p>
            <a:r>
              <a:rPr lang="en-US" sz="1600" dirty="0"/>
              <a:t>        Username: admin</a:t>
            </a:r>
          </a:p>
          <a:p>
            <a:r>
              <a:rPr lang="en-US" sz="1600" dirty="0"/>
              <a:t>        Password: secret</a:t>
            </a:r>
          </a:p>
          <a:p>
            <a:r>
              <a:rPr lang="en-US" sz="1600" dirty="0"/>
              <a:t>    DHCP range: 10.3.141.50 to 10.3.141.255</a:t>
            </a:r>
          </a:p>
          <a:p>
            <a:r>
              <a:rPr lang="en-US" sz="1600" dirty="0"/>
              <a:t>    SSID: </a:t>
            </a:r>
            <a:r>
              <a:rPr lang="en-US" sz="1600" dirty="0" err="1"/>
              <a:t>raspi-webgui</a:t>
            </a:r>
            <a:endParaRPr lang="en-US" sz="1600" dirty="0"/>
          </a:p>
          <a:p>
            <a:r>
              <a:rPr lang="en-US" sz="1600" dirty="0"/>
              <a:t>    Password: </a:t>
            </a:r>
            <a:r>
              <a:rPr lang="en-US" sz="1600" dirty="0" err="1"/>
              <a:t>ChangeMe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SSH name: raspberry default password: pi</a:t>
            </a:r>
          </a:p>
          <a:p>
            <a:endParaRPr lang="en-US" sz="1600" dirty="0"/>
          </a:p>
          <a:p>
            <a:r>
              <a:rPr lang="en-US" sz="1600" dirty="0"/>
              <a:t>WLAN Settings:</a:t>
            </a:r>
          </a:p>
          <a:p>
            <a:pPr lvl="1"/>
            <a:r>
              <a:rPr lang="en-US" sz="1600" dirty="0"/>
              <a:t>WPA+WPA2</a:t>
            </a:r>
          </a:p>
          <a:p>
            <a:pPr lvl="1"/>
            <a:r>
              <a:rPr lang="en-US" sz="1600" dirty="0"/>
              <a:t>PSK: change to something else</a:t>
            </a:r>
          </a:p>
          <a:p>
            <a:pPr lvl="1"/>
            <a:r>
              <a:rPr lang="en-US" sz="1600" dirty="0"/>
              <a:t>advanced choose country</a:t>
            </a:r>
          </a:p>
          <a:p>
            <a:pPr lvl="1"/>
            <a:r>
              <a:rPr lang="en-US" sz="1600" dirty="0"/>
              <a:t>enable logging</a:t>
            </a:r>
          </a:p>
          <a:p>
            <a:endParaRPr lang="en-US" sz="1600" dirty="0"/>
          </a:p>
          <a:p>
            <a:r>
              <a:rPr lang="en-US" sz="1600" dirty="0"/>
              <a:t>when SSH into Pi with Putty, find </a:t>
            </a:r>
            <a:r>
              <a:rPr lang="en-US" sz="1600" dirty="0" err="1"/>
              <a:t>ip</a:t>
            </a:r>
            <a:r>
              <a:rPr lang="en-US" sz="1600" dirty="0"/>
              <a:t> address by typing 'ifconfig'</a:t>
            </a:r>
          </a:p>
          <a:p>
            <a:r>
              <a:rPr lang="en-US" sz="1600" dirty="0" err="1"/>
              <a:t>sudo</a:t>
            </a:r>
            <a:r>
              <a:rPr lang="en-US" sz="1600" dirty="0"/>
              <a:t> -</a:t>
            </a:r>
            <a:r>
              <a:rPr lang="en-US" sz="1600" dirty="0" err="1"/>
              <a:t>i</a:t>
            </a:r>
            <a:r>
              <a:rPr lang="en-US" sz="1600" dirty="0"/>
              <a:t>   lets you run as administrator</a:t>
            </a:r>
          </a:p>
          <a:p>
            <a:r>
              <a:rPr lang="en-US" sz="1600" dirty="0"/>
              <a:t>transfer files with </a:t>
            </a:r>
            <a:r>
              <a:rPr lang="en-US" sz="1600" dirty="0" err="1"/>
              <a:t>winscp</a:t>
            </a:r>
            <a:r>
              <a:rPr lang="en-US" sz="1600" dirty="0"/>
              <a:t> or </a:t>
            </a:r>
            <a:r>
              <a:rPr lang="en-US" sz="1600" dirty="0" err="1"/>
              <a:t>Filezilla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98294C-0E5B-4030-A110-EE3CE2E39D58}"/>
              </a:ext>
            </a:extLst>
          </p:cNvPr>
          <p:cNvSpPr/>
          <p:nvPr/>
        </p:nvSpPr>
        <p:spPr>
          <a:xfrm>
            <a:off x="981806" y="0"/>
            <a:ext cx="10958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RaspAP</a:t>
            </a:r>
            <a:r>
              <a:rPr lang="en-US" sz="2400" b="1" dirty="0"/>
              <a:t>: Turn Pi into a </a:t>
            </a:r>
            <a:r>
              <a:rPr lang="en-US" sz="2400" b="1" dirty="0" err="1"/>
              <a:t>WiFi</a:t>
            </a:r>
            <a:r>
              <a:rPr lang="en-US" sz="2400" b="1" dirty="0"/>
              <a:t> Access Point and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E4392-8151-40DC-960F-B084C6508E2A}"/>
              </a:ext>
            </a:extLst>
          </p:cNvPr>
          <p:cNvSpPr/>
          <p:nvPr/>
        </p:nvSpPr>
        <p:spPr>
          <a:xfrm>
            <a:off x="6557595" y="3816329"/>
            <a:ext cx="4574929" cy="286232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dirty="0"/>
              <a:t>1. Connect to Pi as </a:t>
            </a:r>
            <a:r>
              <a:rPr lang="en-US" dirty="0" err="1"/>
              <a:t>Wifi</a:t>
            </a:r>
            <a:r>
              <a:rPr lang="en-US" dirty="0"/>
              <a:t> Access Port</a:t>
            </a:r>
          </a:p>
          <a:p>
            <a:r>
              <a:rPr lang="en-US" dirty="0"/>
              <a:t> 	SSID=</a:t>
            </a:r>
            <a:r>
              <a:rPr lang="en-US" dirty="0" err="1"/>
              <a:t>raspi-webgui</a:t>
            </a:r>
            <a:endParaRPr lang="en-US" dirty="0"/>
          </a:p>
          <a:p>
            <a:r>
              <a:rPr lang="en-US" dirty="0"/>
              <a:t>	password=</a:t>
            </a:r>
            <a:r>
              <a:rPr lang="en-US" dirty="0" err="1"/>
              <a:t>ChangeMe</a:t>
            </a:r>
            <a:endParaRPr lang="en-US" dirty="0"/>
          </a:p>
          <a:p>
            <a:r>
              <a:rPr lang="en-US" dirty="0"/>
              <a:t>2. Connect with </a:t>
            </a:r>
            <a:r>
              <a:rPr lang="en-US" dirty="0" err="1"/>
              <a:t>Filezilla</a:t>
            </a:r>
            <a:endParaRPr lang="en-US" dirty="0"/>
          </a:p>
          <a:p>
            <a:r>
              <a:rPr lang="en-US" dirty="0"/>
              <a:t>	Host: 10.3.141.1</a:t>
            </a:r>
          </a:p>
          <a:p>
            <a:r>
              <a:rPr lang="en-US" dirty="0"/>
              <a:t>	</a:t>
            </a:r>
            <a:r>
              <a:rPr lang="en-US" dirty="0" err="1"/>
              <a:t>Username:pi</a:t>
            </a:r>
            <a:endParaRPr lang="en-US" dirty="0"/>
          </a:p>
          <a:p>
            <a:r>
              <a:rPr lang="en-US" dirty="0"/>
              <a:t>	Password: </a:t>
            </a:r>
            <a:r>
              <a:rPr lang="en-US" dirty="0" err="1"/>
              <a:t>rapsberry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transfer speed ~ 1MB/sec </a:t>
            </a:r>
          </a:p>
          <a:p>
            <a:r>
              <a:rPr lang="en-US" dirty="0"/>
              <a:t>30 sec video = 63.5MB ~ 1 min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8AF3D-BDBF-471D-B832-3B94D1F76C10}"/>
              </a:ext>
            </a:extLst>
          </p:cNvPr>
          <p:cNvSpPr txBox="1"/>
          <p:nvPr/>
        </p:nvSpPr>
        <p:spPr>
          <a:xfrm>
            <a:off x="2104780" y="754003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Learn and Install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225C3-5CF7-4402-AAB1-93CAB72DA80E}"/>
              </a:ext>
            </a:extLst>
          </p:cNvPr>
          <p:cNvSpPr txBox="1"/>
          <p:nvPr/>
        </p:nvSpPr>
        <p:spPr>
          <a:xfrm>
            <a:off x="8573991" y="344699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081E4-5DAF-499B-8D60-BA4B2277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95" y="1308484"/>
            <a:ext cx="4441582" cy="2085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B207C-8647-4A2D-A04D-783FD9A3F8EB}"/>
              </a:ext>
            </a:extLst>
          </p:cNvPr>
          <p:cNvSpPr txBox="1"/>
          <p:nvPr/>
        </p:nvSpPr>
        <p:spPr>
          <a:xfrm>
            <a:off x="8032533" y="758730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Clone Pi SD Card</a:t>
            </a:r>
          </a:p>
        </p:txBody>
      </p:sp>
    </p:spTree>
    <p:extLst>
      <p:ext uri="{BB962C8B-B14F-4D97-AF65-F5344CB8AC3E}">
        <p14:creationId xmlns:p14="http://schemas.microsoft.com/office/powerpoint/2010/main" val="128458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799</Words>
  <Application>Microsoft Office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Electronics, Linux and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30</cp:revision>
  <dcterms:created xsi:type="dcterms:W3CDTF">2019-11-04T17:16:58Z</dcterms:created>
  <dcterms:modified xsi:type="dcterms:W3CDTF">2019-11-04T23:24:00Z</dcterms:modified>
</cp:coreProperties>
</file>